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96" d="100"/>
          <a:sy n="96" d="100"/>
        </p:scale>
        <p:origin x="540"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7/12/2019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7/12/2019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7/12/2019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7/12/2019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7/12/2019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7/12/2019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7/12/2019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7/12/2019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7/12/2019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7/12/2019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7/12/2019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7/12/2019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7/12/2019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7/12/2019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7/12/2019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7/12/2019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7/12/2019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7/12/2019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3D783-9BE2-4970-ABAC-9E1D06E2FA06}"/>
              </a:ext>
            </a:extLst>
          </p:cNvPr>
          <p:cNvSpPr>
            <a:spLocks noGrp="1"/>
          </p:cNvSpPr>
          <p:nvPr>
            <p:ph type="ctrTitle"/>
          </p:nvPr>
        </p:nvSpPr>
        <p:spPr/>
        <p:txBody>
          <a:bodyPr/>
          <a:lstStyle/>
          <a:p>
            <a:r>
              <a:rPr lang="en-US" dirty="0" err="1"/>
              <a:t>RoomNet</a:t>
            </a:r>
            <a:r>
              <a:rPr lang="en-US" dirty="0"/>
              <a:t> – a </a:t>
            </a:r>
            <a:r>
              <a:rPr lang="en-US" dirty="0" err="1"/>
              <a:t>ConvNet</a:t>
            </a:r>
            <a:r>
              <a:rPr lang="en-US" dirty="0"/>
              <a:t> to classify real-estate pictures</a:t>
            </a:r>
          </a:p>
        </p:txBody>
      </p:sp>
      <p:sp>
        <p:nvSpPr>
          <p:cNvPr id="3" name="Subtitle 2">
            <a:extLst>
              <a:ext uri="{FF2B5EF4-FFF2-40B4-BE49-F238E27FC236}">
                <a16:creationId xmlns:a16="http://schemas.microsoft.com/office/drawing/2014/main" id="{B5D07ECD-A84D-4E49-9E50-9CBBB346DE3A}"/>
              </a:ext>
            </a:extLst>
          </p:cNvPr>
          <p:cNvSpPr>
            <a:spLocks noGrp="1"/>
          </p:cNvSpPr>
          <p:nvPr>
            <p:ph type="subTitle" idx="1"/>
          </p:nvPr>
        </p:nvSpPr>
        <p:spPr/>
        <p:txBody>
          <a:bodyPr/>
          <a:lstStyle/>
          <a:p>
            <a:r>
              <a:rPr lang="en-US" dirty="0"/>
              <a:t>Souham Biswas</a:t>
            </a:r>
          </a:p>
        </p:txBody>
      </p:sp>
    </p:spTree>
    <p:extLst>
      <p:ext uri="{BB962C8B-B14F-4D97-AF65-F5344CB8AC3E}">
        <p14:creationId xmlns:p14="http://schemas.microsoft.com/office/powerpoint/2010/main" val="2325677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1B7C9-FF03-4D78-B8FC-D879DFDE1892}"/>
              </a:ext>
            </a:extLst>
          </p:cNvPr>
          <p:cNvSpPr>
            <a:spLocks noGrp="1"/>
          </p:cNvSpPr>
          <p:nvPr>
            <p:ph type="title"/>
          </p:nvPr>
        </p:nvSpPr>
        <p:spPr>
          <a:xfrm>
            <a:off x="1154954" y="973668"/>
            <a:ext cx="9768227" cy="706964"/>
          </a:xfrm>
        </p:spPr>
        <p:txBody>
          <a:bodyPr/>
          <a:lstStyle/>
          <a:p>
            <a:r>
              <a:rPr lang="en-US" dirty="0"/>
              <a:t>Previous Approaches tried – </a:t>
            </a:r>
            <a:r>
              <a:rPr lang="en-US" dirty="0" err="1"/>
              <a:t>NASnet</a:t>
            </a:r>
            <a:r>
              <a:rPr lang="en-US" dirty="0"/>
              <a:t> Mobile</a:t>
            </a:r>
          </a:p>
        </p:txBody>
      </p:sp>
      <p:sp>
        <p:nvSpPr>
          <p:cNvPr id="3" name="Content Placeholder 2">
            <a:extLst>
              <a:ext uri="{FF2B5EF4-FFF2-40B4-BE49-F238E27FC236}">
                <a16:creationId xmlns:a16="http://schemas.microsoft.com/office/drawing/2014/main" id="{45B10C70-1B8B-4CDE-BC9A-616D2E026BC8}"/>
              </a:ext>
            </a:extLst>
          </p:cNvPr>
          <p:cNvSpPr>
            <a:spLocks noGrp="1"/>
          </p:cNvSpPr>
          <p:nvPr>
            <p:ph idx="1"/>
          </p:nvPr>
        </p:nvSpPr>
        <p:spPr>
          <a:xfrm>
            <a:off x="92149" y="2341229"/>
            <a:ext cx="11759609" cy="3967422"/>
          </a:xfrm>
        </p:spPr>
        <p:txBody>
          <a:bodyPr>
            <a:normAutofit fontScale="92500" lnSpcReduction="10000"/>
          </a:bodyPr>
          <a:lstStyle/>
          <a:p>
            <a:r>
              <a:rPr lang="en-US" dirty="0"/>
              <a:t>Trained final layers of </a:t>
            </a:r>
            <a:r>
              <a:rPr lang="en-US" dirty="0" err="1"/>
              <a:t>NASnet</a:t>
            </a:r>
            <a:r>
              <a:rPr lang="en-US" dirty="0"/>
              <a:t> Mobile (Neural Architecture Search by Google) to work on this dataset, but got the following result –</a:t>
            </a:r>
          </a:p>
          <a:p>
            <a:endParaRPr lang="en-US" dirty="0"/>
          </a:p>
          <a:p>
            <a:endParaRPr lang="en-US" dirty="0"/>
          </a:p>
          <a:p>
            <a:endParaRPr lang="en-US" dirty="0"/>
          </a:p>
          <a:p>
            <a:endParaRPr lang="en-US" dirty="0"/>
          </a:p>
          <a:p>
            <a:endParaRPr lang="en-US" dirty="0"/>
          </a:p>
          <a:p>
            <a:endParaRPr lang="en-US" dirty="0"/>
          </a:p>
          <a:p>
            <a:endParaRPr lang="en-US" dirty="0"/>
          </a:p>
          <a:p>
            <a:r>
              <a:rPr lang="en-US" dirty="0"/>
              <a:t>Accuracy never crosses 60% (best is 57.9%) and model overfits/diverges towards the end.</a:t>
            </a:r>
          </a:p>
          <a:p>
            <a:r>
              <a:rPr lang="en-US" dirty="0"/>
              <a:t>Similar results obtained while using InceptionV3 as base network.</a:t>
            </a:r>
          </a:p>
        </p:txBody>
      </p:sp>
      <p:pic>
        <p:nvPicPr>
          <p:cNvPr id="5" name="Picture 4" descr="A screenshot of a cell phone&#10;&#10;Description automatically generated">
            <a:extLst>
              <a:ext uri="{FF2B5EF4-FFF2-40B4-BE49-F238E27FC236}">
                <a16:creationId xmlns:a16="http://schemas.microsoft.com/office/drawing/2014/main" id="{7F91BF9D-6B32-4CE7-8581-0A79B8898EC9}"/>
              </a:ext>
            </a:extLst>
          </p:cNvPr>
          <p:cNvPicPr>
            <a:picLocks noChangeAspect="1"/>
          </p:cNvPicPr>
          <p:nvPr/>
        </p:nvPicPr>
        <p:blipFill>
          <a:blip r:embed="rId2"/>
          <a:stretch>
            <a:fillRect/>
          </a:stretch>
        </p:blipFill>
        <p:spPr>
          <a:xfrm>
            <a:off x="3523113" y="2668905"/>
            <a:ext cx="3451846" cy="2861916"/>
          </a:xfrm>
          <a:prstGeom prst="rect">
            <a:avLst/>
          </a:prstGeom>
        </p:spPr>
      </p:pic>
    </p:spTree>
    <p:extLst>
      <p:ext uri="{BB962C8B-B14F-4D97-AF65-F5344CB8AC3E}">
        <p14:creationId xmlns:p14="http://schemas.microsoft.com/office/powerpoint/2010/main" val="1446464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1B7C9-FF03-4D78-B8FC-D879DFDE1892}"/>
              </a:ext>
            </a:extLst>
          </p:cNvPr>
          <p:cNvSpPr>
            <a:spLocks noGrp="1"/>
          </p:cNvSpPr>
          <p:nvPr>
            <p:ph type="title"/>
          </p:nvPr>
        </p:nvSpPr>
        <p:spPr/>
        <p:txBody>
          <a:bodyPr/>
          <a:lstStyle/>
          <a:p>
            <a:r>
              <a:rPr lang="en-US" dirty="0"/>
              <a:t>Previous Approaches tried – Custom architecture 1</a:t>
            </a:r>
          </a:p>
        </p:txBody>
      </p:sp>
      <p:sp>
        <p:nvSpPr>
          <p:cNvPr id="3" name="Content Placeholder 2">
            <a:extLst>
              <a:ext uri="{FF2B5EF4-FFF2-40B4-BE49-F238E27FC236}">
                <a16:creationId xmlns:a16="http://schemas.microsoft.com/office/drawing/2014/main" id="{45B10C70-1B8B-4CDE-BC9A-616D2E026BC8}"/>
              </a:ext>
            </a:extLst>
          </p:cNvPr>
          <p:cNvSpPr>
            <a:spLocks noGrp="1"/>
          </p:cNvSpPr>
          <p:nvPr>
            <p:ph idx="1"/>
          </p:nvPr>
        </p:nvSpPr>
        <p:spPr>
          <a:xfrm>
            <a:off x="92149" y="2341229"/>
            <a:ext cx="11759609" cy="4144631"/>
          </a:xfrm>
        </p:spPr>
        <p:txBody>
          <a:bodyPr>
            <a:normAutofit lnSpcReduction="10000"/>
          </a:bodyPr>
          <a:lstStyle/>
          <a:p>
            <a:r>
              <a:rPr lang="en-US" dirty="0"/>
              <a:t>Trained a lightweight custom architecture with no residual blocks or frozen batch-norm. Following the validation accuracy plot–</a:t>
            </a:r>
          </a:p>
          <a:p>
            <a:endParaRPr lang="en-US" dirty="0"/>
          </a:p>
          <a:p>
            <a:endParaRPr lang="en-US" dirty="0"/>
          </a:p>
          <a:p>
            <a:endParaRPr lang="en-US" dirty="0"/>
          </a:p>
          <a:p>
            <a:endParaRPr lang="en-US" dirty="0"/>
          </a:p>
          <a:p>
            <a:endParaRPr lang="en-US" dirty="0"/>
          </a:p>
          <a:p>
            <a:endParaRPr lang="en-US" dirty="0"/>
          </a:p>
          <a:p>
            <a:endParaRPr lang="en-US" dirty="0"/>
          </a:p>
          <a:p>
            <a:r>
              <a:rPr lang="en-US" dirty="0"/>
              <a:t>Accuracy never crosses 52% (best is 51.45%) and model overfits/diverges towards the end.</a:t>
            </a:r>
          </a:p>
          <a:p>
            <a:r>
              <a:rPr lang="en-US" dirty="0"/>
              <a:t>Model turned out a bit too “lightweight” for the problem.</a:t>
            </a:r>
          </a:p>
        </p:txBody>
      </p:sp>
      <p:pic>
        <p:nvPicPr>
          <p:cNvPr id="6" name="Picture 5" descr="A screenshot of a cell phone&#10;&#10;Description automatically generated">
            <a:extLst>
              <a:ext uri="{FF2B5EF4-FFF2-40B4-BE49-F238E27FC236}">
                <a16:creationId xmlns:a16="http://schemas.microsoft.com/office/drawing/2014/main" id="{F501261F-7FC4-4386-A5C0-4EEED6B2ED23}"/>
              </a:ext>
            </a:extLst>
          </p:cNvPr>
          <p:cNvPicPr>
            <a:picLocks noChangeAspect="1"/>
          </p:cNvPicPr>
          <p:nvPr/>
        </p:nvPicPr>
        <p:blipFill>
          <a:blip r:embed="rId2"/>
          <a:stretch>
            <a:fillRect/>
          </a:stretch>
        </p:blipFill>
        <p:spPr>
          <a:xfrm>
            <a:off x="3590804" y="2714124"/>
            <a:ext cx="3540099" cy="2884525"/>
          </a:xfrm>
          <a:prstGeom prst="rect">
            <a:avLst/>
          </a:prstGeom>
        </p:spPr>
      </p:pic>
    </p:spTree>
    <p:extLst>
      <p:ext uri="{BB962C8B-B14F-4D97-AF65-F5344CB8AC3E}">
        <p14:creationId xmlns:p14="http://schemas.microsoft.com/office/powerpoint/2010/main" val="2201993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ABA3-53DA-4DC4-A2D5-6A142710BBA4}"/>
              </a:ext>
            </a:extLst>
          </p:cNvPr>
          <p:cNvSpPr>
            <a:spLocks noGrp="1"/>
          </p:cNvSpPr>
          <p:nvPr>
            <p:ph type="title"/>
          </p:nvPr>
        </p:nvSpPr>
        <p:spPr/>
        <p:txBody>
          <a:bodyPr/>
          <a:lstStyle/>
          <a:p>
            <a:r>
              <a:rPr lang="en-US" dirty="0"/>
              <a:t>Training Environment &amp; Time</a:t>
            </a:r>
          </a:p>
        </p:txBody>
      </p:sp>
      <p:sp>
        <p:nvSpPr>
          <p:cNvPr id="3" name="Content Placeholder 2">
            <a:extLst>
              <a:ext uri="{FF2B5EF4-FFF2-40B4-BE49-F238E27FC236}">
                <a16:creationId xmlns:a16="http://schemas.microsoft.com/office/drawing/2014/main" id="{BA3C70E3-31EE-4436-B38C-C99EAC08EAD2}"/>
              </a:ext>
            </a:extLst>
          </p:cNvPr>
          <p:cNvSpPr>
            <a:spLocks noGrp="1"/>
          </p:cNvSpPr>
          <p:nvPr>
            <p:ph idx="1"/>
          </p:nvPr>
        </p:nvSpPr>
        <p:spPr/>
        <p:txBody>
          <a:bodyPr/>
          <a:lstStyle/>
          <a:p>
            <a:r>
              <a:rPr lang="en-US" dirty="0"/>
              <a:t>Training done using </a:t>
            </a:r>
            <a:r>
              <a:rPr lang="en-US" dirty="0" err="1"/>
              <a:t>Tensorlfow</a:t>
            </a:r>
            <a:r>
              <a:rPr lang="en-US" dirty="0"/>
              <a:t> + CUDA 10.0 + </a:t>
            </a:r>
            <a:r>
              <a:rPr lang="en-US" dirty="0" err="1"/>
              <a:t>cuDNN</a:t>
            </a:r>
            <a:r>
              <a:rPr lang="en-US" dirty="0"/>
              <a:t> on NVIDIA GTX 1070 laptop grade GPU with 8GB of GPU memory</a:t>
            </a:r>
          </a:p>
          <a:p>
            <a:r>
              <a:rPr lang="en-US" dirty="0"/>
              <a:t>Compute system used is an Alienware m17 r4.</a:t>
            </a:r>
          </a:p>
          <a:p>
            <a:r>
              <a:rPr lang="en-US" dirty="0"/>
              <a:t>CPU used is an Intel Core i7 – 6700HQ with 8 logical cores at 2.6 GHz of base speed (turbo boost to ~3.3 GHz)</a:t>
            </a:r>
          </a:p>
          <a:p>
            <a:r>
              <a:rPr lang="en-US" dirty="0"/>
              <a:t>Number of training steps from scratch to reach best model is 157,700.</a:t>
            </a:r>
          </a:p>
          <a:p>
            <a:r>
              <a:rPr lang="en-US" dirty="0"/>
              <a:t>Time spent on training - ~48 hours</a:t>
            </a:r>
          </a:p>
        </p:txBody>
      </p:sp>
    </p:spTree>
    <p:extLst>
      <p:ext uri="{BB962C8B-B14F-4D97-AF65-F5344CB8AC3E}">
        <p14:creationId xmlns:p14="http://schemas.microsoft.com/office/powerpoint/2010/main" val="3686193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3847-38EC-471E-9AE2-DA9287A2CF5A}"/>
              </a:ext>
            </a:extLst>
          </p:cNvPr>
          <p:cNvSpPr>
            <a:spLocks noGrp="1"/>
          </p:cNvSpPr>
          <p:nvPr>
            <p:ph type="ctrTitle"/>
          </p:nvPr>
        </p:nvSpPr>
        <p:spPr/>
        <p:txBody>
          <a:bodyPr/>
          <a:lstStyle/>
          <a:p>
            <a:r>
              <a:rPr lang="en-US" dirty="0"/>
              <a:t>Thank you </a:t>
            </a:r>
            <a:r>
              <a:rPr lang="en-US" dirty="0">
                <a:sym typeface="Wingdings" panose="05000000000000000000" pitchFamily="2" charset="2"/>
              </a:rPr>
              <a:t></a:t>
            </a:r>
            <a:endParaRPr lang="en-US" dirty="0"/>
          </a:p>
        </p:txBody>
      </p:sp>
      <p:sp>
        <p:nvSpPr>
          <p:cNvPr id="3" name="Subtitle 2">
            <a:extLst>
              <a:ext uri="{FF2B5EF4-FFF2-40B4-BE49-F238E27FC236}">
                <a16:creationId xmlns:a16="http://schemas.microsoft.com/office/drawing/2014/main" id="{13A33156-D9C9-469C-B74E-7FC89EDADBF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40369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C7CA-17E8-4933-AE3B-45F5D72A754F}"/>
              </a:ext>
            </a:extLst>
          </p:cNvPr>
          <p:cNvSpPr>
            <a:spLocks noGrp="1"/>
          </p:cNvSpPr>
          <p:nvPr>
            <p:ph type="title"/>
          </p:nvPr>
        </p:nvSpPr>
        <p:spPr/>
        <p:txBody>
          <a:bodyPr/>
          <a:lstStyle/>
          <a:p>
            <a:r>
              <a:rPr lang="en-US" dirty="0"/>
              <a:t>Classification Labels / Quick results</a:t>
            </a:r>
          </a:p>
        </p:txBody>
      </p:sp>
      <p:sp>
        <p:nvSpPr>
          <p:cNvPr id="3" name="Content Placeholder 2">
            <a:extLst>
              <a:ext uri="{FF2B5EF4-FFF2-40B4-BE49-F238E27FC236}">
                <a16:creationId xmlns:a16="http://schemas.microsoft.com/office/drawing/2014/main" id="{72FB303F-751A-420B-BDBA-FBF53315B417}"/>
              </a:ext>
            </a:extLst>
          </p:cNvPr>
          <p:cNvSpPr>
            <a:spLocks noGrp="1"/>
          </p:cNvSpPr>
          <p:nvPr>
            <p:ph idx="1"/>
          </p:nvPr>
        </p:nvSpPr>
        <p:spPr>
          <a:xfrm>
            <a:off x="1154954" y="2324986"/>
            <a:ext cx="8825659" cy="3694814"/>
          </a:xfrm>
        </p:spPr>
        <p:txBody>
          <a:bodyPr>
            <a:normAutofit/>
          </a:bodyPr>
          <a:lstStyle/>
          <a:p>
            <a:r>
              <a:rPr lang="en-US" dirty="0"/>
              <a:t>Following are the class labels with their numeric IDs used to build this neural net –</a:t>
            </a:r>
          </a:p>
          <a:p>
            <a:pPr lvl="1"/>
            <a:r>
              <a:rPr lang="en-US" dirty="0"/>
              <a:t>Backyard – 0</a:t>
            </a:r>
          </a:p>
          <a:p>
            <a:pPr lvl="1"/>
            <a:r>
              <a:rPr lang="en-US" dirty="0"/>
              <a:t>Bathroom – 1</a:t>
            </a:r>
          </a:p>
          <a:p>
            <a:pPr lvl="1"/>
            <a:r>
              <a:rPr lang="en-US" dirty="0"/>
              <a:t>Bedroom – 2</a:t>
            </a:r>
          </a:p>
          <a:p>
            <a:pPr lvl="1"/>
            <a:r>
              <a:rPr lang="en-US" dirty="0" err="1"/>
              <a:t>Frontyard</a:t>
            </a:r>
            <a:r>
              <a:rPr lang="en-US" dirty="0"/>
              <a:t> – 3</a:t>
            </a:r>
          </a:p>
          <a:p>
            <a:pPr lvl="1"/>
            <a:r>
              <a:rPr lang="en-US" dirty="0"/>
              <a:t>Kitchen – 4</a:t>
            </a:r>
          </a:p>
          <a:p>
            <a:pPr lvl="1"/>
            <a:r>
              <a:rPr lang="en-US" dirty="0" err="1"/>
              <a:t>LivingRoom</a:t>
            </a:r>
            <a:r>
              <a:rPr lang="en-US" dirty="0"/>
              <a:t> – 5</a:t>
            </a:r>
          </a:p>
          <a:p>
            <a:pPr lvl="1"/>
            <a:endParaRPr lang="en-US" dirty="0"/>
          </a:p>
          <a:p>
            <a:r>
              <a:rPr lang="en-US" dirty="0"/>
              <a:t>Achieved Validation Accuracy of 88.9% over 1839 validation images.</a:t>
            </a:r>
          </a:p>
        </p:txBody>
      </p:sp>
    </p:spTree>
    <p:extLst>
      <p:ext uri="{BB962C8B-B14F-4D97-AF65-F5344CB8AC3E}">
        <p14:creationId xmlns:p14="http://schemas.microsoft.com/office/powerpoint/2010/main" val="3281926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B13E2-C150-494A-93DB-96B10BC478AA}"/>
              </a:ext>
            </a:extLst>
          </p:cNvPr>
          <p:cNvSpPr>
            <a:spLocks noGrp="1"/>
          </p:cNvSpPr>
          <p:nvPr>
            <p:ph type="title"/>
          </p:nvPr>
        </p:nvSpPr>
        <p:spPr/>
        <p:txBody>
          <a:bodyPr/>
          <a:lstStyle/>
          <a:p>
            <a:r>
              <a:rPr lang="en-US" dirty="0" err="1"/>
              <a:t>RoomNet</a:t>
            </a:r>
            <a:r>
              <a:rPr lang="en-US" dirty="0"/>
              <a:t> Architecture</a:t>
            </a:r>
          </a:p>
        </p:txBody>
      </p:sp>
      <p:pic>
        <p:nvPicPr>
          <p:cNvPr id="6" name="Content Placeholder 5" descr="A screenshot of a cell phone&#10;&#10;Description automatically generated">
            <a:extLst>
              <a:ext uri="{FF2B5EF4-FFF2-40B4-BE49-F238E27FC236}">
                <a16:creationId xmlns:a16="http://schemas.microsoft.com/office/drawing/2014/main" id="{53EFC0E7-432E-4B5C-B989-D8FF803AC9F9}"/>
              </a:ext>
            </a:extLst>
          </p:cNvPr>
          <p:cNvPicPr>
            <a:picLocks noGrp="1" noChangeAspect="1"/>
          </p:cNvPicPr>
          <p:nvPr>
            <p:ph sz="half" idx="2"/>
          </p:nvPr>
        </p:nvPicPr>
        <p:blipFill>
          <a:blip r:embed="rId2"/>
          <a:stretch>
            <a:fillRect/>
          </a:stretch>
        </p:blipFill>
        <p:spPr>
          <a:xfrm>
            <a:off x="3893161" y="2294311"/>
            <a:ext cx="2694984" cy="3914053"/>
          </a:xfrm>
        </p:spPr>
      </p:pic>
      <p:pic>
        <p:nvPicPr>
          <p:cNvPr id="4" name="Content Placeholder 3" descr="A screenshot of a cell phone&#10;&#10;Description automatically generated">
            <a:extLst>
              <a:ext uri="{FF2B5EF4-FFF2-40B4-BE49-F238E27FC236}">
                <a16:creationId xmlns:a16="http://schemas.microsoft.com/office/drawing/2014/main" id="{173CE5D0-B30F-487C-9148-D5F2F8DDCEAB}"/>
              </a:ext>
            </a:extLst>
          </p:cNvPr>
          <p:cNvPicPr>
            <a:picLocks noGrp="1" noChangeAspect="1"/>
          </p:cNvPicPr>
          <p:nvPr>
            <p:ph sz="half" idx="1"/>
          </p:nvPr>
        </p:nvPicPr>
        <p:blipFill>
          <a:blip r:embed="rId3"/>
          <a:stretch>
            <a:fillRect/>
          </a:stretch>
        </p:blipFill>
        <p:spPr>
          <a:xfrm>
            <a:off x="928141" y="2297305"/>
            <a:ext cx="2785300" cy="3958059"/>
          </a:xfrm>
        </p:spPr>
      </p:pic>
      <p:pic>
        <p:nvPicPr>
          <p:cNvPr id="8" name="Picture 7" descr="A screenshot of a cell phone&#10;&#10;Description automatically generated">
            <a:extLst>
              <a:ext uri="{FF2B5EF4-FFF2-40B4-BE49-F238E27FC236}">
                <a16:creationId xmlns:a16="http://schemas.microsoft.com/office/drawing/2014/main" id="{91FAE8EE-8048-43D4-9C72-FB97B141A996}"/>
              </a:ext>
            </a:extLst>
          </p:cNvPr>
          <p:cNvPicPr>
            <a:picLocks noChangeAspect="1"/>
          </p:cNvPicPr>
          <p:nvPr/>
        </p:nvPicPr>
        <p:blipFill>
          <a:blip r:embed="rId4"/>
          <a:stretch>
            <a:fillRect/>
          </a:stretch>
        </p:blipFill>
        <p:spPr>
          <a:xfrm>
            <a:off x="6676135" y="3422948"/>
            <a:ext cx="1804750" cy="1089226"/>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F70877AE-5845-431F-A7DE-04C31F51F154}"/>
              </a:ext>
            </a:extLst>
          </p:cNvPr>
          <p:cNvPicPr>
            <a:picLocks noChangeAspect="1"/>
          </p:cNvPicPr>
          <p:nvPr/>
        </p:nvPicPr>
        <p:blipFill>
          <a:blip r:embed="rId5"/>
          <a:stretch>
            <a:fillRect/>
          </a:stretch>
        </p:blipFill>
        <p:spPr>
          <a:xfrm>
            <a:off x="8568875" y="240690"/>
            <a:ext cx="2694984" cy="6364517"/>
          </a:xfrm>
          <a:prstGeom prst="rect">
            <a:avLst/>
          </a:prstGeom>
        </p:spPr>
      </p:pic>
    </p:spTree>
    <p:extLst>
      <p:ext uri="{BB962C8B-B14F-4D97-AF65-F5344CB8AC3E}">
        <p14:creationId xmlns:p14="http://schemas.microsoft.com/office/powerpoint/2010/main" val="3086476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D0B47-C370-4A3D-8DBC-4C7837843B2C}"/>
              </a:ext>
            </a:extLst>
          </p:cNvPr>
          <p:cNvSpPr>
            <a:spLocks noGrp="1"/>
          </p:cNvSpPr>
          <p:nvPr>
            <p:ph type="title"/>
          </p:nvPr>
        </p:nvSpPr>
        <p:spPr/>
        <p:txBody>
          <a:bodyPr/>
          <a:lstStyle/>
          <a:p>
            <a:r>
              <a:rPr lang="en-US" dirty="0"/>
              <a:t>Training Process</a:t>
            </a:r>
          </a:p>
        </p:txBody>
      </p:sp>
      <p:sp>
        <p:nvSpPr>
          <p:cNvPr id="3" name="Content Placeholder 2">
            <a:extLst>
              <a:ext uri="{FF2B5EF4-FFF2-40B4-BE49-F238E27FC236}">
                <a16:creationId xmlns:a16="http://schemas.microsoft.com/office/drawing/2014/main" id="{34FDE6C9-90FC-4577-B3D9-25E69F4FCE3E}"/>
              </a:ext>
            </a:extLst>
          </p:cNvPr>
          <p:cNvSpPr>
            <a:spLocks noGrp="1"/>
          </p:cNvSpPr>
          <p:nvPr>
            <p:ph idx="1"/>
          </p:nvPr>
        </p:nvSpPr>
        <p:spPr>
          <a:xfrm>
            <a:off x="474650" y="2324391"/>
            <a:ext cx="10958840" cy="4345767"/>
          </a:xfrm>
        </p:spPr>
        <p:txBody>
          <a:bodyPr>
            <a:normAutofit/>
          </a:bodyPr>
          <a:lstStyle/>
          <a:p>
            <a:r>
              <a:rPr lang="en-US" dirty="0"/>
              <a:t>Input image size = 224 x 224 (tried 300 x 300, 600 x 600)</a:t>
            </a:r>
          </a:p>
          <a:p>
            <a:r>
              <a:rPr lang="en-US" dirty="0" err="1"/>
              <a:t>Softmax</a:t>
            </a:r>
            <a:r>
              <a:rPr lang="en-US" dirty="0"/>
              <a:t> Cross Entropy Loss used with L2 Weight normalization</a:t>
            </a:r>
          </a:p>
          <a:p>
            <a:r>
              <a:rPr lang="en-US" dirty="0"/>
              <a:t>Dropout varied from 0 (initially) to 0.3 (intermittently near the end of training). Dropout layers placed after every block.</a:t>
            </a:r>
          </a:p>
          <a:p>
            <a:r>
              <a:rPr lang="en-US" dirty="0"/>
              <a:t>Batch Normalization moving means &amp; vars were frozen when being trained with dropout</a:t>
            </a:r>
          </a:p>
          <a:p>
            <a:r>
              <a:rPr lang="en-US" dirty="0"/>
              <a:t>Adam Optimizer used with exponential learning rate decay.</a:t>
            </a:r>
          </a:p>
          <a:p>
            <a:r>
              <a:rPr lang="en-US" dirty="0"/>
              <a:t>Initially trained with in-batch computation of </a:t>
            </a:r>
            <a:r>
              <a:rPr lang="en-US" dirty="0" err="1"/>
              <a:t>BatchNorm</a:t>
            </a:r>
            <a:r>
              <a:rPr lang="en-US" dirty="0"/>
              <a:t> moving means/vars. Followed this by training net, by disabling this computation and using frozen means/vars during training. Resulted in 10% immediate jump in validation accuracy.</a:t>
            </a:r>
          </a:p>
          <a:p>
            <a:r>
              <a:rPr lang="en-US" dirty="0"/>
              <a:t>Batch Size varied from 8 (in the beginning) to 45 (towards training end) as – 8 -&gt; 32 -&gt; 40 -&gt; 45</a:t>
            </a:r>
          </a:p>
          <a:p>
            <a:r>
              <a:rPr lang="en-US" dirty="0"/>
              <a:t>Asynchronous Data Reader designed with a Queue based architecture which allows for quick data I/O during training even with large batch sizes.</a:t>
            </a:r>
          </a:p>
        </p:txBody>
      </p:sp>
    </p:spTree>
    <p:extLst>
      <p:ext uri="{BB962C8B-B14F-4D97-AF65-F5344CB8AC3E}">
        <p14:creationId xmlns:p14="http://schemas.microsoft.com/office/powerpoint/2010/main" val="1872309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1F784-1A0A-4068-8B37-A7F498DA2B99}"/>
              </a:ext>
            </a:extLst>
          </p:cNvPr>
          <p:cNvSpPr>
            <a:spLocks noGrp="1"/>
          </p:cNvSpPr>
          <p:nvPr>
            <p:ph type="title"/>
          </p:nvPr>
        </p:nvSpPr>
        <p:spPr>
          <a:xfrm>
            <a:off x="2976666" y="300030"/>
            <a:ext cx="8761413" cy="706964"/>
          </a:xfrm>
        </p:spPr>
        <p:txBody>
          <a:bodyPr/>
          <a:lstStyle/>
          <a:p>
            <a:r>
              <a:rPr lang="en-US" dirty="0"/>
              <a:t>Validation Accuracy plot</a:t>
            </a:r>
          </a:p>
        </p:txBody>
      </p:sp>
      <p:pic>
        <p:nvPicPr>
          <p:cNvPr id="5" name="Content Placeholder 4" descr="A screenshot of a cell phone&#10;&#10;Description automatically generated">
            <a:extLst>
              <a:ext uri="{FF2B5EF4-FFF2-40B4-BE49-F238E27FC236}">
                <a16:creationId xmlns:a16="http://schemas.microsoft.com/office/drawing/2014/main" id="{A90BF011-A12D-4F26-AA08-306F586CC723}"/>
              </a:ext>
            </a:extLst>
          </p:cNvPr>
          <p:cNvPicPr>
            <a:picLocks noGrp="1" noChangeAspect="1"/>
          </p:cNvPicPr>
          <p:nvPr>
            <p:ph idx="1"/>
          </p:nvPr>
        </p:nvPicPr>
        <p:blipFill>
          <a:blip r:embed="rId2"/>
          <a:stretch>
            <a:fillRect/>
          </a:stretch>
        </p:blipFill>
        <p:spPr>
          <a:xfrm>
            <a:off x="2317897" y="1006994"/>
            <a:ext cx="7003311" cy="5652845"/>
          </a:xfrm>
        </p:spPr>
      </p:pic>
    </p:spTree>
    <p:extLst>
      <p:ext uri="{BB962C8B-B14F-4D97-AF65-F5344CB8AC3E}">
        <p14:creationId xmlns:p14="http://schemas.microsoft.com/office/powerpoint/2010/main" val="3567671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64E5E-FE4F-47BE-BFA7-D75A4EFDA1DF}"/>
              </a:ext>
            </a:extLst>
          </p:cNvPr>
          <p:cNvSpPr>
            <a:spLocks noGrp="1"/>
          </p:cNvSpPr>
          <p:nvPr>
            <p:ph type="title"/>
          </p:nvPr>
        </p:nvSpPr>
        <p:spPr>
          <a:xfrm>
            <a:off x="2917645" y="0"/>
            <a:ext cx="5987815" cy="337930"/>
          </a:xfrm>
        </p:spPr>
        <p:txBody>
          <a:bodyPr/>
          <a:lstStyle/>
          <a:p>
            <a:r>
              <a:rPr lang="en-US" sz="2800" dirty="0">
                <a:solidFill>
                  <a:schemeClr val="bg1">
                    <a:lumMod val="50000"/>
                  </a:schemeClr>
                </a:solidFill>
              </a:rPr>
              <a:t>Class-wise Validation F-Score Plot</a:t>
            </a:r>
          </a:p>
        </p:txBody>
      </p:sp>
      <p:pic>
        <p:nvPicPr>
          <p:cNvPr id="5" name="Content Placeholder 4" descr="A close up of a logo&#10;&#10;Description automatically generated">
            <a:extLst>
              <a:ext uri="{FF2B5EF4-FFF2-40B4-BE49-F238E27FC236}">
                <a16:creationId xmlns:a16="http://schemas.microsoft.com/office/drawing/2014/main" id="{28B3D0F0-5364-47D4-9E10-061D5356AE59}"/>
              </a:ext>
            </a:extLst>
          </p:cNvPr>
          <p:cNvPicPr>
            <a:picLocks noGrp="1" noChangeAspect="1"/>
          </p:cNvPicPr>
          <p:nvPr>
            <p:ph idx="1"/>
          </p:nvPr>
        </p:nvPicPr>
        <p:blipFill>
          <a:blip r:embed="rId2"/>
          <a:stretch>
            <a:fillRect/>
          </a:stretch>
        </p:blipFill>
        <p:spPr>
          <a:xfrm>
            <a:off x="2677238" y="404900"/>
            <a:ext cx="5843910" cy="6326105"/>
          </a:xfrm>
        </p:spPr>
      </p:pic>
    </p:spTree>
    <p:extLst>
      <p:ext uri="{BB962C8B-B14F-4D97-AF65-F5344CB8AC3E}">
        <p14:creationId xmlns:p14="http://schemas.microsoft.com/office/powerpoint/2010/main" val="12900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64E5E-FE4F-47BE-BFA7-D75A4EFDA1DF}"/>
              </a:ext>
            </a:extLst>
          </p:cNvPr>
          <p:cNvSpPr>
            <a:spLocks noGrp="1"/>
          </p:cNvSpPr>
          <p:nvPr>
            <p:ph type="title"/>
          </p:nvPr>
        </p:nvSpPr>
        <p:spPr>
          <a:xfrm>
            <a:off x="2326989" y="0"/>
            <a:ext cx="6544407" cy="337930"/>
          </a:xfrm>
        </p:spPr>
        <p:txBody>
          <a:bodyPr/>
          <a:lstStyle/>
          <a:p>
            <a:r>
              <a:rPr lang="en-US" sz="2800" dirty="0">
                <a:solidFill>
                  <a:schemeClr val="bg1">
                    <a:lumMod val="50000"/>
                  </a:schemeClr>
                </a:solidFill>
              </a:rPr>
              <a:t>Class-wise Validation Recall Plot</a:t>
            </a:r>
          </a:p>
        </p:txBody>
      </p:sp>
      <p:pic>
        <p:nvPicPr>
          <p:cNvPr id="6" name="Content Placeholder 5" descr="A close up of a logo&#10;&#10;Description automatically generated">
            <a:extLst>
              <a:ext uri="{FF2B5EF4-FFF2-40B4-BE49-F238E27FC236}">
                <a16:creationId xmlns:a16="http://schemas.microsoft.com/office/drawing/2014/main" id="{07799331-21EA-47E2-9C01-22F4159EA44A}"/>
              </a:ext>
            </a:extLst>
          </p:cNvPr>
          <p:cNvPicPr>
            <a:picLocks noGrp="1" noChangeAspect="1"/>
          </p:cNvPicPr>
          <p:nvPr>
            <p:ph idx="1"/>
          </p:nvPr>
        </p:nvPicPr>
        <p:blipFill>
          <a:blip r:embed="rId2"/>
          <a:stretch>
            <a:fillRect/>
          </a:stretch>
        </p:blipFill>
        <p:spPr>
          <a:xfrm>
            <a:off x="2159558" y="337930"/>
            <a:ext cx="5914098" cy="6402085"/>
          </a:xfrm>
        </p:spPr>
      </p:pic>
    </p:spTree>
    <p:extLst>
      <p:ext uri="{BB962C8B-B14F-4D97-AF65-F5344CB8AC3E}">
        <p14:creationId xmlns:p14="http://schemas.microsoft.com/office/powerpoint/2010/main" val="165439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64E5E-FE4F-47BE-BFA7-D75A4EFDA1DF}"/>
              </a:ext>
            </a:extLst>
          </p:cNvPr>
          <p:cNvSpPr>
            <a:spLocks noGrp="1"/>
          </p:cNvSpPr>
          <p:nvPr>
            <p:ph type="title"/>
          </p:nvPr>
        </p:nvSpPr>
        <p:spPr>
          <a:xfrm>
            <a:off x="2326989" y="0"/>
            <a:ext cx="6544407" cy="337930"/>
          </a:xfrm>
        </p:spPr>
        <p:txBody>
          <a:bodyPr/>
          <a:lstStyle/>
          <a:p>
            <a:r>
              <a:rPr lang="en-US" sz="2800" dirty="0">
                <a:solidFill>
                  <a:schemeClr val="bg1">
                    <a:lumMod val="50000"/>
                  </a:schemeClr>
                </a:solidFill>
              </a:rPr>
              <a:t>Class-wise Validation Precision Plot</a:t>
            </a:r>
          </a:p>
        </p:txBody>
      </p:sp>
      <p:pic>
        <p:nvPicPr>
          <p:cNvPr id="7" name="Content Placeholder 6" descr="A close up of a logo&#10;&#10;Description automatically generated">
            <a:extLst>
              <a:ext uri="{FF2B5EF4-FFF2-40B4-BE49-F238E27FC236}">
                <a16:creationId xmlns:a16="http://schemas.microsoft.com/office/drawing/2014/main" id="{1357165E-7FD9-42C6-913B-6CDFA05B8A03}"/>
              </a:ext>
            </a:extLst>
          </p:cNvPr>
          <p:cNvPicPr>
            <a:picLocks noGrp="1" noChangeAspect="1"/>
          </p:cNvPicPr>
          <p:nvPr>
            <p:ph idx="1"/>
          </p:nvPr>
        </p:nvPicPr>
        <p:blipFill>
          <a:blip r:embed="rId2"/>
          <a:stretch>
            <a:fillRect/>
          </a:stretch>
        </p:blipFill>
        <p:spPr>
          <a:xfrm>
            <a:off x="2399300" y="439202"/>
            <a:ext cx="5929537" cy="6418798"/>
          </a:xfrm>
        </p:spPr>
      </p:pic>
    </p:spTree>
    <p:extLst>
      <p:ext uri="{BB962C8B-B14F-4D97-AF65-F5344CB8AC3E}">
        <p14:creationId xmlns:p14="http://schemas.microsoft.com/office/powerpoint/2010/main" val="3136871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DC98F-23C1-4366-9CC9-9D3122CF5498}"/>
              </a:ext>
            </a:extLst>
          </p:cNvPr>
          <p:cNvSpPr>
            <a:spLocks noGrp="1"/>
          </p:cNvSpPr>
          <p:nvPr>
            <p:ph type="title"/>
          </p:nvPr>
        </p:nvSpPr>
        <p:spPr/>
        <p:txBody>
          <a:bodyPr/>
          <a:lstStyle/>
          <a:p>
            <a:r>
              <a:rPr lang="en-US" dirty="0"/>
              <a:t>Conversion to Inference optimized</a:t>
            </a:r>
            <a:br>
              <a:rPr lang="en-US" dirty="0"/>
            </a:br>
            <a:r>
              <a:rPr lang="en-US" dirty="0"/>
              <a:t>model</a:t>
            </a:r>
          </a:p>
        </p:txBody>
      </p:sp>
      <p:sp>
        <p:nvSpPr>
          <p:cNvPr id="3" name="Content Placeholder 2">
            <a:extLst>
              <a:ext uri="{FF2B5EF4-FFF2-40B4-BE49-F238E27FC236}">
                <a16:creationId xmlns:a16="http://schemas.microsoft.com/office/drawing/2014/main" id="{B05E90B2-06B2-4DCB-A6B5-8D77AC11CCDF}"/>
              </a:ext>
            </a:extLst>
          </p:cNvPr>
          <p:cNvSpPr>
            <a:spLocks noGrp="1"/>
          </p:cNvSpPr>
          <p:nvPr>
            <p:ph idx="1"/>
          </p:nvPr>
        </p:nvSpPr>
        <p:spPr/>
        <p:txBody>
          <a:bodyPr/>
          <a:lstStyle/>
          <a:p>
            <a:r>
              <a:rPr lang="en-US" dirty="0"/>
              <a:t>Discarded all back propagation/training related compute node from the </a:t>
            </a:r>
            <a:r>
              <a:rPr lang="en-US" dirty="0" err="1"/>
              <a:t>Tensorflow</a:t>
            </a:r>
            <a:r>
              <a:rPr lang="en-US" dirty="0"/>
              <a:t> Graph.</a:t>
            </a:r>
          </a:p>
          <a:p>
            <a:r>
              <a:rPr lang="en-US" dirty="0"/>
              <a:t>Model size reduced from ~2 MB to ~800 KB.</a:t>
            </a:r>
          </a:p>
          <a:p>
            <a:r>
              <a:rPr lang="en-US" dirty="0"/>
              <a:t>Supports batched inference and streaming inference.</a:t>
            </a:r>
          </a:p>
          <a:p>
            <a:r>
              <a:rPr lang="en-US" i="1" dirty="0"/>
              <a:t>network.py</a:t>
            </a:r>
            <a:r>
              <a:rPr lang="en-US" dirty="0"/>
              <a:t> contains class defining the model called “</a:t>
            </a:r>
            <a:r>
              <a:rPr lang="en-US" dirty="0" err="1"/>
              <a:t>RoomNet</a:t>
            </a:r>
            <a:r>
              <a:rPr lang="en-US" dirty="0"/>
              <a:t>”</a:t>
            </a:r>
          </a:p>
          <a:p>
            <a:r>
              <a:rPr lang="en-US" i="1" dirty="0"/>
              <a:t>infer.py</a:t>
            </a:r>
            <a:r>
              <a:rPr lang="en-US" dirty="0"/>
              <a:t> contains code using the model class to do black-box inference.</a:t>
            </a:r>
          </a:p>
          <a:p>
            <a:r>
              <a:rPr lang="en-US" dirty="0"/>
              <a:t>Output is an excel file mapping each image path to its label. There is also provision to split an input directory to directories corresponding to the class names and automatically fill the relevant image in its respective directory.</a:t>
            </a:r>
          </a:p>
        </p:txBody>
      </p:sp>
    </p:spTree>
    <p:extLst>
      <p:ext uri="{BB962C8B-B14F-4D97-AF65-F5344CB8AC3E}">
        <p14:creationId xmlns:p14="http://schemas.microsoft.com/office/powerpoint/2010/main" val="23174332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472</TotalTime>
  <Words>549</Words>
  <Application>Microsoft Office PowerPoint</Application>
  <PresentationFormat>Widescreen</PresentationFormat>
  <Paragraphs>62</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Ion Boardroom</vt:lpstr>
      <vt:lpstr>RoomNet – a ConvNet to classify real-estate pictures</vt:lpstr>
      <vt:lpstr>Classification Labels / Quick results</vt:lpstr>
      <vt:lpstr>RoomNet Architecture</vt:lpstr>
      <vt:lpstr>Training Process</vt:lpstr>
      <vt:lpstr>Validation Accuracy plot</vt:lpstr>
      <vt:lpstr>Class-wise Validation F-Score Plot</vt:lpstr>
      <vt:lpstr>Class-wise Validation Recall Plot</vt:lpstr>
      <vt:lpstr>Class-wise Validation Precision Plot</vt:lpstr>
      <vt:lpstr>Conversion to Inference optimized model</vt:lpstr>
      <vt:lpstr>Previous Approaches tried – NASnet Mobile</vt:lpstr>
      <vt:lpstr>Previous Approaches tried – Custom architecture 1</vt:lpstr>
      <vt:lpstr>Training Environment &amp; Time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Souham Biswas</dc:creator>
  <cp:lastModifiedBy>Souham Biswas</cp:lastModifiedBy>
  <cp:revision>9</cp:revision>
  <dcterms:created xsi:type="dcterms:W3CDTF">2019-07-08T11:10:53Z</dcterms:created>
  <dcterms:modified xsi:type="dcterms:W3CDTF">2019-07-13T06:34:57Z</dcterms:modified>
</cp:coreProperties>
</file>